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OnDsUrnPNuI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://www.youtube.com/watch?v=s0mApvA3Xpc" TargetMode="External"/><Relationship Id="rId6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language"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75" y="0"/>
            <a:ext cx="82584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>
            <p:ph idx="4294967295" type="subTitle"/>
          </p:nvPr>
        </p:nvSpPr>
        <p:spPr>
          <a:xfrm>
            <a:off x="815900" y="1378350"/>
            <a:ext cx="4910100" cy="57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Marina and Lucy</a:t>
            </a:r>
          </a:p>
        </p:txBody>
      </p:sp>
      <p:sp>
        <p:nvSpPr>
          <p:cNvPr id="60" name="Shape 60"/>
          <p:cNvSpPr/>
          <p:nvPr/>
        </p:nvSpPr>
        <p:spPr>
          <a:xfrm>
            <a:off x="815911" y="269700"/>
            <a:ext cx="7512198" cy="9562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857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Bree Serif"/>
              </a:rPr>
              <a:t>Access to English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Movie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34050"/>
            <a:ext cx="24789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Marina-watched the French movie “LOL”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was totally lost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was really confused on who the characters were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 first it was really weird but I eventually got used to hearing it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832400" y="1234050"/>
            <a:ext cx="23685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Lucy-watched the Italian movie “The Bicycle Thief”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 Understood what was going 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Boring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Felt longer </a:t>
            </a:r>
            <a:r>
              <a:rPr lang="en"/>
              <a:t>than</a:t>
            </a:r>
            <a:r>
              <a:rPr lang="en"/>
              <a:t> normal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Kept getting distracted </a:t>
            </a:r>
          </a:p>
        </p:txBody>
      </p:sp>
      <p:pic>
        <p:nvPicPr>
          <p:cNvPr descr="Image result for lol french cast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375" y="1369874"/>
            <a:ext cx="1884249" cy="2669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he bicycle thief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1075" y="1369875"/>
            <a:ext cx="1884250" cy="27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Ordering Food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Marina: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felt awkward </a:t>
            </a:r>
            <a:r>
              <a:rPr lang="en"/>
              <a:t>and weird</a:t>
            </a:r>
            <a:r>
              <a:rPr lang="en"/>
              <a:t> trying t</a:t>
            </a:r>
            <a:r>
              <a:rPr lang="en"/>
              <a:t>o speak Spanish to someone who is fluent when I am not fluent​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was hard to not speak English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It went ok and the cashier didn't seem to notice so honestly it wasn't that bad</a:t>
            </a:r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Lucy: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Actually the worst thing ever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Extremely</a:t>
            </a:r>
            <a:r>
              <a:rPr lang="en"/>
              <a:t> </a:t>
            </a:r>
            <a:r>
              <a:rPr lang="en"/>
              <a:t>Embarrassing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 I was a Koreaboo.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Videos </a:t>
            </a:r>
          </a:p>
        </p:txBody>
      </p:sp>
      <p:sp>
        <p:nvSpPr>
          <p:cNvPr id="132" name="Shape 132" title="Ordering Drinks">
            <a:hlinkClick r:id="rId3"/>
          </p:cNvPr>
          <p:cNvSpPr/>
          <p:nvPr/>
        </p:nvSpPr>
        <p:spPr>
          <a:xfrm>
            <a:off x="56475" y="1002437"/>
            <a:ext cx="4151349" cy="3138621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Shape 133" title="Reflection">
            <a:hlinkClick r:id="rId5"/>
          </p:cNvPr>
          <p:cNvSpPr/>
          <p:nvPr/>
        </p:nvSpPr>
        <p:spPr>
          <a:xfrm>
            <a:off x="4840250" y="1098200"/>
            <a:ext cx="4151349" cy="3113512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Shape 134"/>
          <p:cNvSpPr txBox="1"/>
          <p:nvPr/>
        </p:nvSpPr>
        <p:spPr>
          <a:xfrm>
            <a:off x="1498325" y="4461150"/>
            <a:ext cx="14595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Ordering Food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394675" y="4461150"/>
            <a:ext cx="10425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Reflection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 Statement </a:t>
            </a:r>
          </a:p>
        </p:txBody>
      </p:sp>
      <p:pic>
        <p:nvPicPr>
          <p:cNvPr descr="IMG_6967.JPG"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86573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3672150" y="1854512"/>
            <a:ext cx="47286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need cheap and convenient ESL classes for immigrants to help them feel motivated to learn.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This Topic?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Hunger in America or Learning English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Interest in linguistics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TESOL Teacher is goals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Genie Wiley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5-09 at 11.44.03 PM.pn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350" y="445024"/>
            <a:ext cx="3390950" cy="2483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6971.PNG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425" y="3022175"/>
            <a:ext cx="3118800" cy="197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Research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Scientific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Language comprehension is complex and is subconsciously achieved through many strategies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Context, linguistics, general knowledge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 Second language learners often use other strategies to comprehend language instead of paying attention to form</a:t>
            </a:r>
          </a:p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Everything Else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</a:pPr>
            <a:r>
              <a:rPr lang="en">
                <a:solidFill>
                  <a:srgbClr val="2C3E50"/>
                </a:solidFill>
                <a:highlight>
                  <a:srgbClr val="FFFFFF"/>
                </a:highlight>
              </a:rPr>
              <a:t>worldwide limit of 675,000 permanent immigrants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</a:pPr>
            <a:r>
              <a:rPr lang="en">
                <a:solidFill>
                  <a:srgbClr val="2C3E50"/>
                </a:solidFill>
                <a:highlight>
                  <a:srgbClr val="FFFFFF"/>
                </a:highlight>
              </a:rPr>
              <a:t>How many people the United States let in from all over the world with all different sorts of situations.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Being able to communicate (or not) affects every area of life in which we have to interact with others.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Most immigrants admit that knowing what is available in the first place is a huge barrier.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C3E5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74350" y="14983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Interviews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Expert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Jin-Suk Byun, an assistant professor at Alliant University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There are several methods of teaching english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Grammar-translation, audio-lingual, “linking”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best way to teach a language depends from person to person and often a combination of methods work together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Languages </a:t>
            </a:r>
            <a:r>
              <a:rPr lang="en"/>
              <a:t>are complicated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With a good teacher and enough help, you can learn a language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Advocate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Glenn - TESOL Teacher at HTHI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Finding Spanish was like “a caveman finding fire for me”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English: </a:t>
            </a:r>
            <a:r>
              <a:rPr lang="en"/>
              <a:t>Unphonetic</a:t>
            </a:r>
            <a:r>
              <a:rPr lang="en"/>
              <a:t>, tons of smelling exceptions,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Fluency can be affected by pronunciation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Learning a language makes you smarter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 need more then enough English to just get by to have a good life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Knowing a language and understand linguistics of a language is different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“Opposer”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Maria Hernandez</a:t>
            </a:r>
            <a:r>
              <a:rPr lang="en"/>
              <a:t>- Someone living in America who speaks little English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 Entered ESL class but had to leave and never got back into one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Now able to take classes online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Not speaking English affected quality of life - Could have a better job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People feel like they can’t represent their computers if they don’t speak English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We need cheap and convenient ESL classes for immigrants to help them feel motivated to learn.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Victim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2355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Eloisa, who immigrated from Mexico when </a:t>
            </a:r>
            <a:r>
              <a:rPr lang="en"/>
              <a:t>she was 16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She learned English through the ESL program in High School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“If you go to a country you should learn their language and merge into their culture, not to say you should lose your own culture”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She was very motivated to learn English and build a life here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She sometimes struggled in school because she couldn’t communicate well with teachers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She feels like she will never really be completely fluent even though she has lived in California for around 30 years</a:t>
            </a:r>
          </a:p>
        </p:txBody>
      </p:sp>
      <p:pic>
        <p:nvPicPr>
          <p:cNvPr descr="Image result for esl classes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637" y="208161"/>
            <a:ext cx="1912236" cy="142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Immersion Experience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